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nva Sans Bold" panose="020B0803030501040103" pitchFamily="34" charset="0"/>
      <p:regular r:id="rId13"/>
      <p:bold r:id="rId14"/>
    </p:embeddedFont>
    <p:embeddedFont>
      <p:font typeface="Open Sauce Bold" pitchFamily="2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 autoAdjust="0"/>
    <p:restoredTop sz="94589" autoAdjust="0"/>
  </p:normalViewPr>
  <p:slideViewPr>
    <p:cSldViewPr>
      <p:cViewPr varScale="1">
        <p:scale>
          <a:sx n="84" d="100"/>
          <a:sy n="84" d="100"/>
        </p:scale>
        <p:origin x="90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8750" y="3272994"/>
            <a:ext cx="15430500" cy="2095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Menü Görsellerinden Ürün ve Fiyat Bilgisi Çıkarımı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28750" y="7509912"/>
            <a:ext cx="7608838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Ayselin Aydoğdu</a:t>
            </a:r>
          </a:p>
          <a:p>
            <a:pPr algn="l">
              <a:lnSpc>
                <a:spcPts val="4340"/>
              </a:lnSpc>
            </a:pPr>
            <a:r>
              <a:rPr lang="en-US" sz="31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05.08.2025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55837" y="635836"/>
            <a:ext cx="9002854" cy="6808409"/>
          </a:xfrm>
          <a:custGeom>
            <a:avLst/>
            <a:gdLst/>
            <a:ahLst/>
            <a:cxnLst/>
            <a:rect l="l" t="t" r="r" b="b"/>
            <a:pathLst>
              <a:path w="9002854" h="6808409">
                <a:moveTo>
                  <a:pt x="0" y="0"/>
                </a:moveTo>
                <a:lnTo>
                  <a:pt x="9002854" y="0"/>
                </a:lnTo>
                <a:lnTo>
                  <a:pt x="9002854" y="6808408"/>
                </a:lnTo>
                <a:lnTo>
                  <a:pt x="0" y="6808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283295" y="597736"/>
            <a:ext cx="8372542" cy="7783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CSV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Dosyalarının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Birleştirilmesi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Excel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Formatına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Dönüştürülmesi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</a:p>
          <a:p>
            <a:pPr algn="l">
              <a:lnSpc>
                <a:spcPts val="3080"/>
              </a:lnSpc>
            </a:pPr>
            <a:endParaRPr lang="en-US" sz="2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474981" lvl="1" indent="-237491" algn="l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Projede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elde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edilen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iki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ayrı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CSV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dosyası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analysis.csv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firecrawl_results.csv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program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tarafından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okunur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marL="474981" lvl="1" indent="-237491" algn="l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firecrawl_results.csv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dosyasına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boş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bir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"Note"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sütunu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eklenir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marL="474981" lvl="1" indent="-237491" algn="l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Her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iki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veri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seti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pandas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kütüphanesi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kullanılarak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birleştirilir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tek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bir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CSV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dosyası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(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combined_menu_list.csv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oluşturulur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marL="474981" lvl="1" indent="-237491" algn="l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Daha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sonra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birleştirilen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CSV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dosyası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satır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satır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işlenir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</a:p>
          <a:p>
            <a:pPr marL="949962" lvl="2" indent="-316654" algn="l">
              <a:lnSpc>
                <a:spcPts val="3080"/>
              </a:lnSpc>
              <a:spcBef>
                <a:spcPct val="0"/>
              </a:spcBef>
              <a:buFont typeface="Arial"/>
              <a:buChar char="⚬"/>
            </a:pP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Satırlardaki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eksik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hücreler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tamamlanır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marL="949962" lvl="2" indent="-316654" algn="l">
              <a:lnSpc>
                <a:spcPts val="3080"/>
              </a:lnSpc>
              <a:spcBef>
                <a:spcPct val="0"/>
              </a:spcBef>
              <a:buFont typeface="Arial"/>
              <a:buChar char="⚬"/>
            </a:pP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Fiyat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bilgisi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boş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olan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alanlar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"n/a"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olarak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güncellenir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marL="474981" lvl="1" indent="-237491" algn="l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Son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olarak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işlenen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veriler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Excel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formatına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(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combined_menu_list.xlsx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dönüştürülür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kaydedilir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süreç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farklı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kaynaklardan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gelen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menü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verilerinin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tek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bir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dosyada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toplanmasını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eksik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verilerin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tutarlı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şekilde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gösterilmesini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sağlar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Böylece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veriler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üzerinde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daha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kolay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analiz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raporlama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yapılabilir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algn="ctr">
              <a:lnSpc>
                <a:spcPts val="3011"/>
              </a:lnSpc>
              <a:spcBef>
                <a:spcPct val="0"/>
              </a:spcBef>
            </a:pPr>
            <a:endParaRPr lang="en-US" sz="2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018569"/>
            <a:ext cx="11778285" cy="713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6"/>
              </a:lnSpc>
            </a:pP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Yamuk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ve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Eğik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Menü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Görsellerinin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Yapay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Zekâ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ile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Okunması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:</a:t>
            </a:r>
          </a:p>
          <a:p>
            <a:pPr algn="l">
              <a:lnSpc>
                <a:spcPts val="4026"/>
              </a:lnSpc>
            </a:pPr>
            <a:endParaRPr lang="en-US" sz="2876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620994" lvl="1" indent="-310497" algn="l">
              <a:lnSpc>
                <a:spcPts val="4026"/>
              </a:lnSpc>
              <a:buFont typeface="Arial"/>
              <a:buChar char="•"/>
            </a:pP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Proje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kapsamında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bazı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menü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görselleri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yamuk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veya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eğik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açılarla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çekilmiş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durumdadır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. Bu durum,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yapay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zekâ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tabanlı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metin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çıkarım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sürecinde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,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özellikle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Anthropic Claude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modeliyle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ürün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adı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ve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fiyat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bilgisi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okunmasında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önemli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zorluklara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yol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açmaktadır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.</a:t>
            </a:r>
          </a:p>
          <a:p>
            <a:pPr marL="620994" lvl="1" indent="-310497" algn="l">
              <a:lnSpc>
                <a:spcPts val="4026"/>
              </a:lnSpc>
              <a:buFont typeface="Arial"/>
              <a:buChar char="•"/>
            </a:pP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Görsellerin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hizalanmamış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ve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açılı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olması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,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yapay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zekânın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metni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doğru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ve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eksiksiz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algılamasını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engellemektedir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, Bu durum,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ürün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isimleri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ve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fiyat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bilgilerinin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eksik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,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hatalı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veya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yanlış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yorumlanmasına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sebep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olmaktadır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,</a:t>
            </a:r>
          </a:p>
          <a:p>
            <a:pPr marL="620994" lvl="1" indent="-310497" algn="l">
              <a:lnSpc>
                <a:spcPts val="4026"/>
              </a:lnSpc>
              <a:buFont typeface="Arial"/>
              <a:buChar char="•"/>
            </a:pP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Sonuç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olarak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,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yamuk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ve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eğik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görsellerden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doğru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veri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elde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etmek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için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ekstra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ön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işleme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ya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da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gelişmiş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model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ayarlamalarını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876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gerektirecektir</a:t>
            </a:r>
            <a:r>
              <a:rPr lang="en-US" sz="2876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01942"/>
            <a:ext cx="12583181" cy="117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6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ZORLUKLAR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7175" y="900367"/>
            <a:ext cx="18030825" cy="8429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projenin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amacı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birbirinden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farklı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formatlarda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sunulan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menü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görsellerinden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ürün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adları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fiyat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bilgilerini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otomatik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olarak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listelemektir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Süreç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boyunca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karşılaşılan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menü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türleri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oldukça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çeşitlidir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Bunlar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arasında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</a:p>
          <a:p>
            <a:pPr marL="647703" lvl="1" indent="-323852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El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yazısı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içeren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menü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görselleri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Genellikle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kareli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/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çizgili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defter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üzerine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yazılmış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ya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da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tabelalardan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çekilmiş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fotoğraflar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OCR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ile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okunması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zordur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marL="647703" lvl="1" indent="-323852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Bilgisayar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ortamında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hazırlanmış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dijital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menüler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PDF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veya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düzgün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hizalanmış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yazı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tiplerine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sahip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görsellerden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oluşur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marL="647703" lvl="1" indent="-323852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QR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kod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üzerinden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erişilen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menüler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Kullanıcıyı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bir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web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sitesine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veya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PDF'e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yönlendiren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bağlantılar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içerir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çeşitlilik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yalnızca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görüntü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işleme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değil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;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aynı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zamanda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doğru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kaynak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türünü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tanıma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uygun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analiz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yöntemini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seçme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doğruluk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payı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yüksek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veri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çıkarımı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gibi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birçok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adımı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barındıran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çok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yönlü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bir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sistem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ihtiyacını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ortaya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koymuştur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algn="l">
              <a:lnSpc>
                <a:spcPts val="3831"/>
              </a:lnSpc>
              <a:spcBef>
                <a:spcPct val="0"/>
              </a:spcBef>
            </a:pPr>
            <a:endParaRPr lang="en-US" sz="30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8456"/>
              </a:lnSpc>
              <a:spcBef>
                <a:spcPct val="0"/>
              </a:spcBef>
            </a:pPr>
            <a:endParaRPr lang="en-US" sz="30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3400" y="1535101"/>
            <a:ext cx="6888734" cy="7742249"/>
          </a:xfrm>
          <a:custGeom>
            <a:avLst/>
            <a:gdLst/>
            <a:ahLst/>
            <a:cxnLst/>
            <a:rect l="l" t="t" r="r" b="b"/>
            <a:pathLst>
              <a:path w="6851481" h="7666049">
                <a:moveTo>
                  <a:pt x="0" y="0"/>
                </a:moveTo>
                <a:lnTo>
                  <a:pt x="6851481" y="0"/>
                </a:lnTo>
                <a:lnTo>
                  <a:pt x="6851481" y="7666049"/>
                </a:lnTo>
                <a:lnTo>
                  <a:pt x="0" y="76660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723" b="-9723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1428750" y="-49529"/>
            <a:ext cx="15200323" cy="107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20"/>
              </a:lnSpc>
              <a:spcBef>
                <a:spcPct val="0"/>
              </a:spcBef>
            </a:pPr>
            <a:r>
              <a:rPr lang="en-US" sz="63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Farklı Formatlardaki Menü Görselleri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276410" y="1535101"/>
            <a:ext cx="8352663" cy="5884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8"/>
              </a:lnSpc>
            </a:pP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El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Yazısı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Menü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Görselleri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İşleme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Süreci</a:t>
            </a:r>
            <a:endParaRPr lang="en-US" sz="2591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628"/>
              </a:lnSpc>
              <a:spcBef>
                <a:spcPct val="0"/>
              </a:spcBef>
            </a:pP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yazısı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içeren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menü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görsellerinde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OCR (Optical Character Recognition)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işlemi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denenmesine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rağmen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yazısındaki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büyük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çeşitlilik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görsellerin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kalitesindeki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farklılıklar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nedeniyle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OCR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sonuçları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genellikle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başarılı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olmamıştır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Yazıların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düzensizliği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yazısının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şekil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stil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farklılıkları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bulanık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veya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düşük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çözünürlüklü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görseller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karakterlerin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yanlış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tanınmasına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yol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açmıştır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Bu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sebeple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sadece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OCR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ile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doğru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veri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çıkarımı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mümkün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olmamış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;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durum,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daha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gelişmiş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yapay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zekâ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destekli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metin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analiz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tekniklerinin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kullanımını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zorunlu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hale </a:t>
            </a:r>
            <a:r>
              <a:rPr lang="en-US" sz="2591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getirmiştir</a:t>
            </a:r>
            <a:r>
              <a:rPr lang="en-US" sz="259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algn="ctr">
              <a:lnSpc>
                <a:spcPts val="3109"/>
              </a:lnSpc>
              <a:spcBef>
                <a:spcPct val="0"/>
              </a:spcBef>
            </a:pPr>
            <a:endParaRPr lang="en-US" sz="2591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3758" y="855468"/>
            <a:ext cx="7341572" cy="8576065"/>
          </a:xfrm>
          <a:custGeom>
            <a:avLst/>
            <a:gdLst/>
            <a:ahLst/>
            <a:cxnLst/>
            <a:rect l="l" t="t" r="r" b="b"/>
            <a:pathLst>
              <a:path w="7341572" h="8576065">
                <a:moveTo>
                  <a:pt x="0" y="0"/>
                </a:moveTo>
                <a:lnTo>
                  <a:pt x="7341572" y="0"/>
                </a:lnTo>
                <a:lnTo>
                  <a:pt x="7341572" y="8576064"/>
                </a:lnTo>
                <a:lnTo>
                  <a:pt x="0" y="8576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0" b="-3620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8602303" y="504698"/>
            <a:ext cx="8912066" cy="9239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endParaRPr/>
          </a:p>
          <a:p>
            <a:pPr algn="l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QR Kodlu Menü Görsellerinin İşlenmesi</a:t>
            </a:r>
          </a:p>
          <a:p>
            <a:pPr algn="l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QR kod içeren menü görselleri, OpenCV’nin standart QR kod tespit yöntemiyle okunmaya çalışıldığında; özellikle düzensiz formatlarda, düşük kontrastlı veya renkli (sarı vb.) arka planlarda başarılı sonuçlar alınamamaktadır. Bu nedenle sistem, QR kodlarını daha güvenilir şekilde okumak için üç farklı yöntemden yararlanmaktadır:</a:t>
            </a:r>
          </a:p>
          <a:p>
            <a:pPr marL="474984" lvl="1" indent="-237492" algn="l">
              <a:lnSpc>
                <a:spcPts val="3080"/>
              </a:lnSpc>
              <a:buAutoNum type="arabicPeriod"/>
            </a:pPr>
            <a:r>
              <a:rPr lang="en-US" sz="2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OpenCV’nin QRCodeDetector sınıfı: İlk ve hızlı deneme yöntemi olarak gri tonlamaya çevrilmiş görsel üzerinde çalışır. Ancak zor koşullarda başarısı sınırlıdır.</a:t>
            </a:r>
          </a:p>
          <a:p>
            <a:pPr marL="474984" lvl="1" indent="-237492" algn="l">
              <a:lnSpc>
                <a:spcPts val="3080"/>
              </a:lnSpc>
              <a:spcBef>
                <a:spcPct val="0"/>
              </a:spcBef>
              <a:buAutoNum type="arabicPeriod"/>
            </a:pPr>
            <a:r>
              <a:rPr lang="en-US" sz="2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Pyzbar kütüphanesi: OpenCV’den farklı algoritmalar kullanan, Python’da yaygın tercih edilen bir QR barkod okuma aracıdır. OpenCV ile okunamayan bazı QR kodlarını tespit edebilir.</a:t>
            </a:r>
          </a:p>
          <a:p>
            <a:pPr marL="474984" lvl="1" indent="-237492" algn="l">
              <a:lnSpc>
                <a:spcPts val="3080"/>
              </a:lnSpc>
              <a:spcBef>
                <a:spcPct val="0"/>
              </a:spcBef>
              <a:buAutoNum type="arabicPeriod"/>
            </a:pPr>
            <a:r>
              <a:rPr lang="en-US" sz="2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ZXing Web API: İnternet üzerinden çalışan açık kaynaklı bir QR kod çözümleyicidir. Görsel dosyası API’ye gönderilir, orada işlenir ve sonuç döner. Bu yöntem, yerel kütüphanelerin başarılı olamadığı durumlarda destek sağlar.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Sistem, önce OpenCV ile QR kod tespiti yapar, ardından eğer başarılı olmazsa pyzbar ile ve son olarak ZXing API ile denemeler yapar. Kodda bu yöntemler read_qr_opencv, read_qr_pyzbar ve read_qr_zxing_api fonksiyonlarıyla uygulanır, ilk başarılı okuma sonucu alınır ve işlem tamamlanır.</a:t>
            </a:r>
          </a:p>
          <a:p>
            <a:pPr algn="ctr">
              <a:lnSpc>
                <a:spcPts val="2141"/>
              </a:lnSpc>
              <a:spcBef>
                <a:spcPct val="0"/>
              </a:spcBef>
            </a:pPr>
            <a:endParaRPr lang="en-US" sz="22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9970" y="502418"/>
            <a:ext cx="7338747" cy="9056955"/>
          </a:xfrm>
          <a:custGeom>
            <a:avLst/>
            <a:gdLst/>
            <a:ahLst/>
            <a:cxnLst/>
            <a:rect l="l" t="t" r="r" b="b"/>
            <a:pathLst>
              <a:path w="7338747" h="9056955">
                <a:moveTo>
                  <a:pt x="0" y="0"/>
                </a:moveTo>
                <a:lnTo>
                  <a:pt x="7338747" y="0"/>
                </a:lnTo>
                <a:lnTo>
                  <a:pt x="7338747" y="9056954"/>
                </a:lnTo>
                <a:lnTo>
                  <a:pt x="0" y="9056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900" b="-4900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8766135" y="445268"/>
            <a:ext cx="7739720" cy="517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Bilgisayar</a:t>
            </a: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Formatındaki</a:t>
            </a: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Menülerin</a:t>
            </a: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İşlenmesi</a:t>
            </a:r>
            <a:endParaRPr lang="en-US" sz="29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Bilgisayar</a:t>
            </a: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ortamında</a:t>
            </a: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hazırlanmış</a:t>
            </a: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menüler</a:t>
            </a: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genellikle</a:t>
            </a: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PDF </a:t>
            </a: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formatında</a:t>
            </a: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veya</a:t>
            </a: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yüksek</a:t>
            </a: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kaliteli</a:t>
            </a: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dijital</a:t>
            </a: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görseller</a:t>
            </a: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şeklindedir</a:t>
            </a: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Bu </a:t>
            </a: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menülerdeki</a:t>
            </a: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yazılar</a:t>
            </a: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düzenli</a:t>
            </a: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hizalanmış</a:t>
            </a: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</a:t>
            </a: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standart</a:t>
            </a: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yazı</a:t>
            </a: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tipleri</a:t>
            </a: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kullanıldığı</a:t>
            </a: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için</a:t>
            </a: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otomatik</a:t>
            </a: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metin</a:t>
            </a: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çıkarımı</a:t>
            </a: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süreçleri</a:t>
            </a: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genellikle</a:t>
            </a: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daha</a:t>
            </a: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başarılıdır</a:t>
            </a:r>
            <a:r>
              <a:rPr lang="en-US" sz="2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algn="ctr">
              <a:lnSpc>
                <a:spcPts val="3644"/>
              </a:lnSpc>
              <a:spcBef>
                <a:spcPct val="0"/>
              </a:spcBef>
            </a:pPr>
            <a:endParaRPr lang="en-US" sz="29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09424" y="387953"/>
            <a:ext cx="7519220" cy="4089722"/>
          </a:xfrm>
          <a:custGeom>
            <a:avLst/>
            <a:gdLst/>
            <a:ahLst/>
            <a:cxnLst/>
            <a:rect l="l" t="t" r="r" b="b"/>
            <a:pathLst>
              <a:path w="7519220" h="4089722">
                <a:moveTo>
                  <a:pt x="0" y="0"/>
                </a:moveTo>
                <a:lnTo>
                  <a:pt x="7519220" y="0"/>
                </a:lnTo>
                <a:lnTo>
                  <a:pt x="7519220" y="4089722"/>
                </a:lnTo>
                <a:lnTo>
                  <a:pt x="0" y="4089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9109424" y="4612848"/>
            <a:ext cx="7519220" cy="4245402"/>
          </a:xfrm>
          <a:custGeom>
            <a:avLst/>
            <a:gdLst/>
            <a:ahLst/>
            <a:cxnLst/>
            <a:rect l="l" t="t" r="r" b="b"/>
            <a:pathLst>
              <a:path w="7519220" h="4245402">
                <a:moveTo>
                  <a:pt x="0" y="0"/>
                </a:moveTo>
                <a:lnTo>
                  <a:pt x="7519220" y="0"/>
                </a:lnTo>
                <a:lnTo>
                  <a:pt x="7519220" y="4245402"/>
                </a:lnTo>
                <a:lnTo>
                  <a:pt x="0" y="4245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478060" y="659034"/>
            <a:ext cx="8216631" cy="8334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kapsamında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kullanılan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"photos"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adlı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ana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klasör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daha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önce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sağlanan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bir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zip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dosyasından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çıkarılarak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elde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edilmiştir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Bu ana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klasör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yaklaşık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2500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adet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alt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klasör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içermektedir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Her alt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klasör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noktanın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adı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müşteri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kodu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bilgilerini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içerecek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şekilde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adlandırılmıştır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Örneğin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Bar 454 (721941)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Her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bir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alt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klasör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içerisinde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menü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fotoğraflarının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yer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aldığı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“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Menü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Fotoğrafları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”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adlı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bir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alt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klasör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daha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yer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almaktadır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Klasör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yapısının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örneği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endParaRPr lang="en-US" sz="23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├── Bar 454 (721941)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└──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Dış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Mekan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Fotoğrafları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/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└──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İç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Mekan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Fotoğrafları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/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└──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Menü</a:t>
            </a: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3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Fotoğrafları</a:t>
            </a:r>
            <a:endParaRPr lang="en-US" sz="23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└── 721941_menu1.jpg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endParaRPr lang="en-US" sz="23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080"/>
              </a:lnSpc>
              <a:spcBef>
                <a:spcPct val="0"/>
              </a:spcBef>
            </a:pPr>
            <a:endParaRPr lang="en-US" sz="23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080"/>
              </a:lnSpc>
              <a:spcBef>
                <a:spcPct val="0"/>
              </a:spcBef>
            </a:pPr>
            <a:endParaRPr lang="en-US" sz="23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080"/>
              </a:lnSpc>
              <a:spcBef>
                <a:spcPct val="0"/>
              </a:spcBef>
            </a:pPr>
            <a:endParaRPr lang="en-US" sz="23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080"/>
              </a:lnSpc>
              <a:spcBef>
                <a:spcPct val="0"/>
              </a:spcBef>
            </a:pPr>
            <a:endParaRPr lang="en-US" sz="23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080"/>
              </a:lnSpc>
              <a:spcBef>
                <a:spcPct val="0"/>
              </a:spcBef>
            </a:pPr>
            <a:endParaRPr lang="en-US" sz="23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29064" y="441071"/>
            <a:ext cx="5246417" cy="5388623"/>
          </a:xfrm>
          <a:custGeom>
            <a:avLst/>
            <a:gdLst/>
            <a:ahLst/>
            <a:cxnLst/>
            <a:rect l="l" t="t" r="r" b="b"/>
            <a:pathLst>
              <a:path w="5246417" h="5388623">
                <a:moveTo>
                  <a:pt x="0" y="0"/>
                </a:moveTo>
                <a:lnTo>
                  <a:pt x="5246417" y="0"/>
                </a:lnTo>
                <a:lnTo>
                  <a:pt x="5246417" y="5388623"/>
                </a:lnTo>
                <a:lnTo>
                  <a:pt x="0" y="5388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55" b="-18302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1232957" y="6353107"/>
            <a:ext cx="10000609" cy="2770731"/>
          </a:xfrm>
          <a:custGeom>
            <a:avLst/>
            <a:gdLst/>
            <a:ahLst/>
            <a:cxnLst/>
            <a:rect l="l" t="t" r="r" b="b"/>
            <a:pathLst>
              <a:path w="10000609" h="2770731">
                <a:moveTo>
                  <a:pt x="0" y="0"/>
                </a:moveTo>
                <a:lnTo>
                  <a:pt x="10000609" y="0"/>
                </a:lnTo>
                <a:lnTo>
                  <a:pt x="10000609" y="2770732"/>
                </a:lnTo>
                <a:lnTo>
                  <a:pt x="0" y="2770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1232957" y="553479"/>
            <a:ext cx="8477632" cy="5276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Projede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her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müşteriye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ait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klasörlerde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bulunan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"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Menü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Fotoğrafları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 alt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klasöründeki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görseller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otomatik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olarak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taranarak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QR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kodları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analiz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edildi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Elde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edilen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veriler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Müşteri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Kodu, Dosya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Adı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QR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Verisi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/Durumu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formatında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bir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CSV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dosyasına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kaydedildi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İşleyiş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şu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şekildedir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</a:p>
          <a:p>
            <a:pPr marL="453388" lvl="1" indent="-226694" algn="l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QR </a:t>
            </a:r>
            <a:r>
              <a:rPr lang="en-US" sz="20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kod</a:t>
            </a:r>
            <a:r>
              <a:rPr lang="en-US" sz="20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0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başarıyla</a:t>
            </a:r>
            <a:r>
              <a:rPr lang="en-US" sz="20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0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okunursa</a:t>
            </a:r>
            <a:r>
              <a:rPr lang="en-US" sz="20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0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ilgili</a:t>
            </a:r>
            <a:r>
              <a:rPr lang="en-US" sz="20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0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bağlantı</a:t>
            </a:r>
            <a:r>
              <a:rPr lang="en-US" sz="20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CSV </a:t>
            </a:r>
            <a:r>
              <a:rPr lang="en-US" sz="20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dosyasına</a:t>
            </a:r>
            <a:r>
              <a:rPr lang="en-US" sz="20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(</a:t>
            </a:r>
            <a:r>
              <a:rPr lang="en-US" sz="20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qr_links_musteri_kodlari</a:t>
            </a:r>
            <a:r>
              <a:rPr lang="en-US" sz="20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 </a:t>
            </a:r>
            <a:r>
              <a:rPr lang="en-US" sz="20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yazılır</a:t>
            </a:r>
            <a:r>
              <a:rPr lang="en-US" sz="20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marL="431799" lvl="1" indent="-215899" algn="l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Görselde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QR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kod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yoksa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"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Görsel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QR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değil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ifadesi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kaydedilir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marL="431799" lvl="1" indent="-215899" algn="l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Eğer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klasörde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"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Menü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Fotoğrafları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 alt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klasörü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bulunamazsa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"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Menü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Fotoğrafları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klasörü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bulunamadı"uyarısı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rapora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eklenir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Böylece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sistem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tüm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müşteri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klasörlerini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otomatik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eksiksiz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tarayarak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hem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başarılı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sonuçları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hem de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hataları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kapsamlı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şekilde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raporlar</a:t>
            </a:r>
            <a:r>
              <a:rPr lang="en-US" sz="19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endParaRPr lang="en-US" sz="1999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3777" y="6026785"/>
            <a:ext cx="9657536" cy="4040292"/>
          </a:xfrm>
          <a:custGeom>
            <a:avLst/>
            <a:gdLst/>
            <a:ahLst/>
            <a:cxnLst/>
            <a:rect l="l" t="t" r="r" b="b"/>
            <a:pathLst>
              <a:path w="9657536" h="4040292">
                <a:moveTo>
                  <a:pt x="0" y="0"/>
                </a:moveTo>
                <a:lnTo>
                  <a:pt x="9657535" y="0"/>
                </a:lnTo>
                <a:lnTo>
                  <a:pt x="9657535" y="4040292"/>
                </a:lnTo>
                <a:lnTo>
                  <a:pt x="0" y="4040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11694007" y="295910"/>
            <a:ext cx="6338009" cy="7666049"/>
          </a:xfrm>
          <a:custGeom>
            <a:avLst/>
            <a:gdLst/>
            <a:ahLst/>
            <a:cxnLst/>
            <a:rect l="l" t="t" r="r" b="b"/>
            <a:pathLst>
              <a:path w="6338009" h="7666049">
                <a:moveTo>
                  <a:pt x="0" y="0"/>
                </a:moveTo>
                <a:lnTo>
                  <a:pt x="6338009" y="0"/>
                </a:lnTo>
                <a:lnTo>
                  <a:pt x="6338009" y="7666049"/>
                </a:lnTo>
                <a:lnTo>
                  <a:pt x="0" y="7666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247" b="-5247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223777" y="257810"/>
            <a:ext cx="11319735" cy="576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Bu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kısımda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önceki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aşamada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oluşturulan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qr_links_musteri_kodlari.csv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dosyasını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giriş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olarak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alır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"QR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Verisi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/Durumu"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sütunundaki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değerlere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göre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işlemlerini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gerçekleştirir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</a:p>
          <a:p>
            <a:pPr marL="474978" lvl="1" indent="-237489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Görsel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QR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değil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ise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ilgili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menü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görselini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yapay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zekâ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(Anthropic Claude API)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ile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analiz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ederek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ürün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adı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fiyat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müşteri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kodunu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çıkarır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marL="474978" lvl="1" indent="-237489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".pdf"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ile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biten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linkler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tespit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edilirse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PDF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dosyasını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indirir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her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bir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sayfayı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görsele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dönüştürür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her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sayfayı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Anthropic Claude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ile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analiz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ederek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ürün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adı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fiyat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müşteri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kodunu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çıkarır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marL="474978" lvl="1" indent="-237489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Google Drive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bağlantısı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içeren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linkler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varsa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Drive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klasöründeki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PDF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dosyalarını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indirip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aynı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şekilde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işler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marL="474978" lvl="1" indent="-237489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Diğer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web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sitesi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linkleri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için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otomatik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analiz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yapılmaz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durum CSV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dosyasına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not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olarak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kaydedilir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(“Web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sitesi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linki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tespit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edildi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Firecrawl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ile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okunacak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.”) 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Sonuçta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tüm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işlemlerle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elde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edilen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ürün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bilgileri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fiyatlar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müşteri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kodları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notlar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analysis.csv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dosyasına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yazılır</a:t>
            </a:r>
            <a:r>
              <a:rPr lang="en-US" sz="2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endParaRPr lang="en-US" sz="2199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70338" y="228600"/>
            <a:ext cx="8137674" cy="6094965"/>
          </a:xfrm>
          <a:custGeom>
            <a:avLst/>
            <a:gdLst/>
            <a:ahLst/>
            <a:cxnLst/>
            <a:rect l="l" t="t" r="r" b="b"/>
            <a:pathLst>
              <a:path w="8137674" h="6094965">
                <a:moveTo>
                  <a:pt x="0" y="0"/>
                </a:moveTo>
                <a:lnTo>
                  <a:pt x="8137674" y="0"/>
                </a:lnTo>
                <a:lnTo>
                  <a:pt x="8137674" y="6094964"/>
                </a:lnTo>
                <a:lnTo>
                  <a:pt x="0" y="6094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92" r="-10892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588318" y="6323564"/>
            <a:ext cx="8937850" cy="3404439"/>
          </a:xfrm>
          <a:custGeom>
            <a:avLst/>
            <a:gdLst/>
            <a:ahLst/>
            <a:cxnLst/>
            <a:rect l="l" t="t" r="r" b="b"/>
            <a:pathLst>
              <a:path w="8937850" h="3404439">
                <a:moveTo>
                  <a:pt x="0" y="0"/>
                </a:moveTo>
                <a:lnTo>
                  <a:pt x="8937851" y="0"/>
                </a:lnTo>
                <a:lnTo>
                  <a:pt x="8937851" y="3404439"/>
                </a:lnTo>
                <a:lnTo>
                  <a:pt x="0" y="3404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444659" y="190500"/>
            <a:ext cx="9081509" cy="6655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 Python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programı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önceden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oluşturulmuş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iki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CSV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dosyasını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qr_links_musteri_kodları.csv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analysis.csv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)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girdi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olarak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kullanarak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web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sitesi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linklerinden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restoran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menüsü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verisi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çıkarımını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otomatikleştirmektedir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İlk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olarak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analiz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sonuçlarını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içeren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CSV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dosyasından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“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firecrawl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ile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okunacak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”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olarak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işaretlenmiş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ilk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müşteri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kodu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belirlenir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Ardından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müşteri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koduna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karşılık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gelen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web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sitesi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adresi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QR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kodlardan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elde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edilen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ikinci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CSV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dosyasından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alınır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Belirlenen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web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sitesi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adresi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Firecrawl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adlı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asenkron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web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kazıyıcı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kullanılarak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işlenir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menü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içeriği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markdown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formatında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elde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edilir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Elde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edilen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içerik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Anthropic Claude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yapay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zekâ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modeli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aracılığıyla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ürün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isimleri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fiyat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bilgilerini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çıkarmak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üzere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analiz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edilir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Sonuç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olarak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ürün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adı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fiyat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müşteri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kodu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bilgileri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filtrelenerek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tekrarlardan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arındırılır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firecrawl_results.csvadlı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dosyaya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kaydedilir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Bu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süreç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web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sitesi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menülerinden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yapılandırılmış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veri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çıkarımı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için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etkili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otomatik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bir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yöntem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sunmaktadır</a:t>
            </a:r>
            <a:r>
              <a:rPr lang="en-US" sz="2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  <a:p>
            <a:pPr algn="ctr">
              <a:lnSpc>
                <a:spcPts val="2284"/>
              </a:lnSpc>
              <a:spcBef>
                <a:spcPct val="0"/>
              </a:spcBef>
            </a:pPr>
            <a:endParaRPr lang="en-US" sz="2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1262</Words>
  <Application>Microsoft Macintosh PowerPoint</Application>
  <PresentationFormat>Özel</PresentationFormat>
  <Paragraphs>65</Paragraphs>
  <Slides>11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6" baseType="lpstr">
      <vt:lpstr>Canva Sans Bold</vt:lpstr>
      <vt:lpstr>Open Sauce Bold</vt:lpstr>
      <vt:lpstr>Calibri</vt:lpstr>
      <vt:lpstr>Arial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Beyaz ve Açık Sade Sunum</dc:title>
  <cp:lastModifiedBy>AYSELİN AYDOĞDU</cp:lastModifiedBy>
  <cp:revision>5</cp:revision>
  <dcterms:created xsi:type="dcterms:W3CDTF">2006-08-16T00:00:00Z</dcterms:created>
  <dcterms:modified xsi:type="dcterms:W3CDTF">2025-08-06T06:40:05Z</dcterms:modified>
  <dc:identifier>DAGvNQXCsIU</dc:identifier>
</cp:coreProperties>
</file>